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1"/>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48" r:id="rId51"/>
    <p:sldId id="347" r:id="rId52"/>
    <p:sldId id="352" r:id="rId53"/>
    <p:sldId id="354" r:id="rId54"/>
    <p:sldId id="353" r:id="rId55"/>
    <p:sldId id="296" r:id="rId56"/>
    <p:sldId id="297" r:id="rId57"/>
    <p:sldId id="298" r:id="rId58"/>
    <p:sldId id="355" r:id="rId59"/>
    <p:sldId id="302" r:id="rId60"/>
    <p:sldId id="303" r:id="rId61"/>
    <p:sldId id="304" r:id="rId62"/>
    <p:sldId id="356" r:id="rId63"/>
    <p:sldId id="305" r:id="rId64"/>
    <p:sldId id="306" r:id="rId65"/>
    <p:sldId id="307" r:id="rId66"/>
    <p:sldId id="308" r:id="rId67"/>
    <p:sldId id="310" r:id="rId68"/>
    <p:sldId id="318" r:id="rId69"/>
    <p:sldId id="328"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Dank Mono" pitchFamily="49" charset="77"/>
      <p:regular r:id="rId80"/>
      <p:italic r:id="rId81"/>
    </p:embeddedFont>
    <p:embeddedFont>
      <p:font typeface="Garamond" panose="02020404030301010803" pitchFamily="18" charset="0"/>
      <p:regular r:id="rId82"/>
      <p:bold r:id="rId83"/>
      <p:italic r:id="rId84"/>
      <p:boldItalic r:id="rId85"/>
    </p:embeddedFont>
    <p:embeddedFont>
      <p:font typeface="Helvetica Neue" panose="02000503000000020004" pitchFamily="2" charset="0"/>
      <p:regular r:id="rId86"/>
      <p:bold r:id="rId87"/>
      <p:italic r:id="rId88"/>
      <p:boldItalic r:id="rId89"/>
    </p:embeddedFont>
    <p:embeddedFont>
      <p:font typeface="Oswald" pitchFamily="2" charset="77"/>
      <p:regular r:id="rId90"/>
      <p:bold r:id="rId91"/>
    </p:embeddedFont>
    <p:embeddedFont>
      <p:font typeface="Tw Cen MT" panose="020B0602020104020603" pitchFamily="34" charset="77"/>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5"/>
    <p:restoredTop sz="57907"/>
  </p:normalViewPr>
  <p:slideViewPr>
    <p:cSldViewPr snapToGrid="0" snapToObjects="1">
      <p:cViewPr varScale="1">
        <p:scale>
          <a:sx n="115" d="100"/>
          <a:sy n="115" d="100"/>
        </p:scale>
        <p:origin x="2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t>
            </a:r>
            <a:r>
              <a:rPr lang="en-US"/>
              <a:t>as necessary</a:t>
            </a: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 Litter Price includes accessories</a:t>
            </a:r>
          </a:p>
          <a:p>
            <a:pPr marL="139700" indent="0">
              <a:buNone/>
            </a:pPr>
            <a:r>
              <a:rPr lang="en-US" sz="1100" b="0" i="0" u="none" strike="noStrike" cap="none" dirty="0">
                <a:solidFill>
                  <a:srgbClr val="000000"/>
                </a:solidFill>
                <a:effectLst/>
                <a:latin typeface="Arial"/>
                <a:ea typeface="Arial"/>
                <a:cs typeface="Arial"/>
                <a:sym typeface="Arial"/>
              </a:rPr>
              <a:t>  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  When I add a "collar" to my order</a:t>
            </a:r>
          </a:p>
          <a:p>
            <a:pPr marL="139700" indent="0">
              <a:buNone/>
            </a:pPr>
            <a:r>
              <a:rPr lang="en-US" sz="1100" b="0" i="0" u="none" strike="noStrike" cap="none" dirty="0">
                <a:solidFill>
                  <a:srgbClr val="000000"/>
                </a:solidFill>
                <a:effectLst/>
                <a:latin typeface="Arial"/>
                <a:ea typeface="Arial"/>
                <a:cs typeface="Arial"/>
                <a:sym typeface="Arial"/>
              </a:rPr>
              <a:t>  And I add a "toy" to my order</a:t>
            </a:r>
          </a:p>
          <a:p>
            <a:pPr marL="139700" indent="0">
              <a:buNone/>
            </a:pPr>
            <a:r>
              <a:rPr lang="en-US" sz="1100" b="0" i="0" u="none" strike="noStrike" cap="none" dirty="0">
                <a:solidFill>
                  <a:srgbClr val="000000"/>
                </a:solidFill>
                <a:effectLst/>
                <a:latin typeface="Arial"/>
                <a:ea typeface="Arial"/>
                <a:cs typeface="Arial"/>
                <a:sym typeface="Arial"/>
              </a:rPr>
              <a:t>  Then I see "$63.93"</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Class implements calculated example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139700" indent="0">
              <a:buNone/>
            </a:pPr>
            <a:r>
              <a:rPr lang="en-US" sz="1100" b="0" i="0" u="none" strike="noStrike" cap="none" dirty="0">
                <a:solidFill>
                  <a:srgbClr val="000000"/>
                </a:solidFill>
                <a:effectLst/>
                <a:latin typeface="Arial"/>
                <a:ea typeface="Arial"/>
                <a:cs typeface="Arial"/>
                <a:sym typeface="Arial"/>
              </a:rPr>
              <a:t>Feature: Contact us</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Submit a message</a:t>
            </a:r>
          </a:p>
          <a:p>
            <a:pPr marL="139700" indent="0">
              <a:buNone/>
            </a:pPr>
            <a:r>
              <a:rPr lang="en-US" sz="1100" b="0" i="0" u="none" strike="noStrike" cap="none" dirty="0">
                <a:solidFill>
                  <a:srgbClr val="000000"/>
                </a:solidFill>
                <a:effectLst/>
                <a:latin typeface="Arial"/>
                <a:ea typeface="Arial"/>
                <a:cs typeface="Arial"/>
                <a:sym typeface="Arial"/>
              </a:rPr>
              <a:t>  Given I am on the home page</a:t>
            </a:r>
          </a:p>
          <a:p>
            <a:pPr marL="139700" indent="0">
              <a:buNone/>
            </a:pPr>
            <a:r>
              <a:rPr lang="en-US" sz="11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1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contact_message_name</a:t>
            </a:r>
            <a:r>
              <a:rPr lang="en-US" sz="1100" b="0" i="0" u="none" strike="noStrike" cap="none" dirty="0">
                <a:solidFill>
                  <a:srgbClr val="000000"/>
                </a:solidFill>
                <a:effectLst/>
                <a:latin typeface="Arial"/>
                <a:ea typeface="Arial"/>
                <a:cs typeface="Arial"/>
                <a:sym typeface="Arial"/>
              </a:rPr>
              <a:t> | Sad Puppy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contact_message_email</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puppy@puppy.com</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contact_message_body</a:t>
            </a:r>
            <a:r>
              <a:rPr lang="en-US" sz="11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100" b="0" i="0" u="none" strike="noStrike" cap="none" dirty="0">
                <a:solidFill>
                  <a:srgbClr val="000000"/>
                </a:solidFill>
                <a:effectLst/>
                <a:latin typeface="Arial"/>
                <a:ea typeface="Arial"/>
                <a:cs typeface="Arial"/>
                <a:sym typeface="Arial"/>
              </a:rPr>
              <a:t>  And I click on "Send"</a:t>
            </a:r>
          </a:p>
          <a:p>
            <a:pPr marL="139700" indent="0">
              <a:buNone/>
            </a:pPr>
            <a:r>
              <a:rPr lang="en-US" sz="11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t>contact.feature</a:t>
            </a:r>
            <a:r>
              <a:rPr lang="en-US" sz="1400" dirty="0"/>
              <a:t> scenario. </a:t>
            </a:r>
          </a:p>
          <a:p>
            <a:pPr marL="0" lvl="0" indent="0" algn="l" rtl="0">
              <a:spcBef>
                <a:spcPts val="0"/>
              </a:spcBef>
              <a:spcAft>
                <a:spcPts val="0"/>
              </a:spcAft>
              <a:buNone/>
            </a:pPr>
            <a:r>
              <a:rPr lang="en-US" sz="1400" dirty="0"/>
              <a:t>Presenter is available for questions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139700" indent="0">
              <a:buNone/>
            </a:pPr>
            <a:r>
              <a:rPr lang="en-US" sz="1400" b="0" i="0" u="none" strike="noStrike" cap="none" dirty="0">
                <a:solidFill>
                  <a:srgbClr val="000000"/>
                </a:solidFill>
                <a:effectLst/>
                <a:latin typeface="Arial"/>
                <a:ea typeface="Arial"/>
                <a:cs typeface="Arial"/>
                <a:sym typeface="Arial"/>
              </a:rPr>
              <a:t>Feature: Contact us</a:t>
            </a:r>
          </a:p>
          <a:p>
            <a:pPr marL="139700" indent="0">
              <a:buNone/>
            </a:pP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@Scenario</a:t>
            </a:r>
          </a:p>
          <a:p>
            <a:pPr marL="139700" indent="0">
              <a:buNone/>
            </a:pPr>
            <a:r>
              <a:rPr lang="en-US" sz="1400" b="0" i="0" u="none" strike="noStrike" cap="none" dirty="0">
                <a:solidFill>
                  <a:srgbClr val="000000"/>
                </a:solidFill>
                <a:effectLst/>
                <a:latin typeface="Arial"/>
                <a:ea typeface="Arial"/>
                <a:cs typeface="Arial"/>
                <a:sym typeface="Arial"/>
              </a:rPr>
              <a:t>Scenario: Submit a message</a:t>
            </a:r>
          </a:p>
          <a:p>
            <a:pPr marL="139700" indent="0">
              <a:buNone/>
            </a:pPr>
            <a:r>
              <a:rPr lang="en-US" sz="1400" b="0" i="0" u="none" strike="noStrike" cap="none" dirty="0">
                <a:solidFill>
                  <a:srgbClr val="000000"/>
                </a:solidFill>
                <a:effectLst/>
                <a:latin typeface="Arial"/>
                <a:ea typeface="Arial"/>
                <a:cs typeface="Arial"/>
                <a:sym typeface="Arial"/>
              </a:rPr>
              <a:t>  Given I am on the home page</a:t>
            </a:r>
          </a:p>
          <a:p>
            <a:pPr marL="139700" indent="0">
              <a:buNone/>
            </a:pPr>
            <a:r>
              <a:rPr lang="en-US" sz="14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4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contact_message_name</a:t>
            </a:r>
            <a:r>
              <a:rPr lang="en-US" sz="1400" b="0" i="0" u="none" strike="noStrike" cap="none" dirty="0">
                <a:solidFill>
                  <a:srgbClr val="000000"/>
                </a:solidFill>
                <a:effectLst/>
                <a:latin typeface="Arial"/>
                <a:ea typeface="Arial"/>
                <a:cs typeface="Arial"/>
                <a:sym typeface="Arial"/>
              </a:rPr>
              <a:t> | Sad Puppy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contact_message_email</a:t>
            </a: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puppy@puppy.com</a:t>
            </a:r>
            <a:r>
              <a:rPr lang="en-US" sz="1400" b="0" i="0" u="none" strike="noStrike" cap="none" dirty="0">
                <a:solidFill>
                  <a:srgbClr val="000000"/>
                </a:solidFill>
                <a:effectLst/>
                <a:latin typeface="Arial"/>
                <a:ea typeface="Arial"/>
                <a:cs typeface="Arial"/>
                <a:sym typeface="Arial"/>
              </a:rPr>
              <a:t>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contact_message_body</a:t>
            </a:r>
            <a:r>
              <a:rPr lang="en-US" sz="14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400" b="0" i="0" u="none" strike="noStrike" cap="none" dirty="0">
                <a:solidFill>
                  <a:srgbClr val="000000"/>
                </a:solidFill>
                <a:effectLst/>
                <a:latin typeface="Arial"/>
                <a:ea typeface="Arial"/>
                <a:cs typeface="Arial"/>
                <a:sym typeface="Arial"/>
              </a:rPr>
              <a:t>  And I click on "Send"</a:t>
            </a:r>
          </a:p>
          <a:p>
            <a:pPr marL="139700" indent="0">
              <a:buNone/>
            </a:pPr>
            <a:r>
              <a:rPr lang="en-US" sz="14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r>
              <a:rPr lang="en-US" sz="1400" dirty="0">
                <a:solidFill>
                  <a:schemeClr val="dk1"/>
                </a:solidFill>
              </a:rPr>
              <a:t>Scenario requires an outline to plug entries into a form.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 refactoring the first 2 steps into a Background.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solidFill>
                  <a:schemeClr val="dk1"/>
                </a:solidFill>
              </a:rPr>
              <a:t>contact.feature</a:t>
            </a:r>
            <a:r>
              <a:rPr lang="en-US" sz="1400" dirty="0">
                <a:solidFill>
                  <a:schemeClr val="dk1"/>
                </a:solidFill>
              </a:rPr>
              <a:t> </a:t>
            </a:r>
            <a:r>
              <a:rPr lang="en-US" sz="1400" dirty="0"/>
              <a:t>. Presenter is available for questions.</a:t>
            </a:r>
            <a:endParaRPr sz="1400" dirty="0"/>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What else could be cleaned up in this project?</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370m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Discuss how we have evolved from inline elements to page objects, then extracted a base class where most of functionality exists</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SHARED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F3F3F"/>
                </a:solidFill>
                <a:latin typeface="Helvetica Neue"/>
                <a:ea typeface="Helvetica Neue"/>
                <a:cs typeface="Helvetica Neue"/>
                <a:sym typeface="Helvetica Neue"/>
              </a:rPr>
              <a:t>Menus and other common controls can be modelled using modules or base classes</a:t>
            </a: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SERVICES</a:t>
            </a:r>
            <a:endParaRPr lang="en-US" sz="1400" dirty="0"/>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properties could return strings for dynamic text in page, contents of tables, </a:t>
            </a:r>
            <a:r>
              <a:rPr lang="en-US" sz="1400" dirty="0" err="1">
                <a:solidFill>
                  <a:srgbClr val="3F3F3F"/>
                </a:solidFill>
                <a:latin typeface="Helvetica Neue"/>
                <a:ea typeface="Helvetica Neue"/>
                <a:cs typeface="Helvetica Neue"/>
                <a:sym typeface="Helvetica Neue"/>
              </a:rPr>
              <a:t>etc</a:t>
            </a:r>
            <a:endParaRPr lang="en-US" sz="14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methods allow you to take action on the page, and could return new </a:t>
            </a:r>
            <a:r>
              <a:rPr lang="en-US" sz="1400" dirty="0" err="1">
                <a:solidFill>
                  <a:srgbClr val="3F3F3F"/>
                </a:solidFill>
                <a:latin typeface="Helvetica Neue"/>
                <a:ea typeface="Helvetica Neue"/>
                <a:cs typeface="Helvetica Neue"/>
                <a:sym typeface="Helvetica Neue"/>
              </a:rPr>
              <a:t>PageObjects</a:t>
            </a:r>
            <a:r>
              <a:rPr lang="en-US" sz="1400" dirty="0">
                <a:solidFill>
                  <a:srgbClr val="3F3F3F"/>
                </a:solidFill>
                <a:latin typeface="Helvetica Neue"/>
                <a:ea typeface="Helvetica Neue"/>
                <a:cs typeface="Helvetica Neue"/>
                <a:sym typeface="Helvetica Neue"/>
              </a:rPr>
              <a:t>, </a:t>
            </a:r>
            <a:r>
              <a:rPr lang="en-US" sz="1400" dirty="0" err="1">
                <a:solidFill>
                  <a:srgbClr val="3F3F3F"/>
                </a:solidFill>
                <a:latin typeface="Helvetica Neue"/>
                <a:ea typeface="Helvetica Neue"/>
                <a:cs typeface="Helvetica Neue"/>
                <a:sym typeface="Helvetica Neue"/>
              </a:rPr>
              <a:t>booleans</a:t>
            </a:r>
            <a:r>
              <a:rPr lang="en-US" sz="1400" dirty="0">
                <a:solidFill>
                  <a:srgbClr val="3F3F3F"/>
                </a:solidFill>
                <a:latin typeface="Helvetica Neue"/>
                <a:ea typeface="Helvetica Neue"/>
                <a:cs typeface="Helvetica Neue"/>
                <a:sym typeface="Helvetica Neue"/>
              </a:rPr>
              <a:t>, etc.</a:t>
            </a:r>
          </a:p>
          <a:p>
            <a:pPr marL="0" lvl="0" indent="0" algn="l" rtl="0">
              <a:spcBef>
                <a:spcPts val="0"/>
              </a:spcBef>
              <a:spcAft>
                <a:spcPts val="0"/>
              </a:spcAft>
              <a:buNone/>
            </a:pPr>
            <a:endParaRPr sz="1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380m</a:t>
            </a:r>
            <a:endParaRPr lang="en-US" sz="1400" dirty="0">
              <a:solidFill>
                <a:srgbClr val="3F3F3F"/>
              </a:solidFill>
            </a:endParaRPr>
          </a:p>
          <a:p>
            <a:pPr marL="0" lvl="0" indent="0" algn="l" rtl="0">
              <a:spcBef>
                <a:spcPts val="0"/>
              </a:spcBef>
              <a:spcAft>
                <a:spcPts val="0"/>
              </a:spcAft>
              <a:buNone/>
            </a:pPr>
            <a:br>
              <a:rPr lang="en-US" sz="1400" dirty="0">
                <a:solidFill>
                  <a:srgbClr val="3F3F3F"/>
                </a:solidFill>
              </a:rPr>
            </a:br>
            <a:r>
              <a:rPr lang="en-US" sz="1400" dirty="0">
                <a:solidFill>
                  <a:srgbClr val="3F3F3F"/>
                </a:solidFill>
              </a:rPr>
              <a:t>Docker has startup script</a:t>
            </a:r>
          </a:p>
          <a:p>
            <a:pPr marL="0" lvl="0" indent="0" algn="l" rtl="0">
              <a:spcBef>
                <a:spcPts val="0"/>
              </a:spcBef>
              <a:spcAft>
                <a:spcPts val="0"/>
              </a:spcAft>
              <a:buNone/>
            </a:pPr>
            <a:r>
              <a:rPr lang="en-US" sz="1400" dirty="0">
                <a:solidFill>
                  <a:srgbClr val="3F3F3F"/>
                </a:solidFill>
              </a:rPr>
              <a:t>Idempotent tests</a:t>
            </a:r>
            <a:br>
              <a:rPr lang="en-US" sz="1400" dirty="0">
                <a:solidFill>
                  <a:srgbClr val="3F3F3F"/>
                </a:solidFill>
              </a:rPr>
            </a:b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HOW DO YOU MANAGE TEST DATA?</a:t>
            </a:r>
            <a:endParaRPr lang="en-US" sz="1400" dirty="0"/>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SQL scripts?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Backups?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Don’t do it at all?</a:t>
            </a:r>
          </a:p>
          <a:p>
            <a:pPr marL="0" lvl="0" indent="0" algn="l" rtl="0">
              <a:spcBef>
                <a:spcPts val="0"/>
              </a:spcBef>
              <a:spcAft>
                <a:spcPts val="0"/>
              </a:spcAft>
              <a:buNone/>
            </a:pPr>
            <a:endParaRPr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gn="l" defTabSz="914400" rtl="0" eaLnBrk="1" fontAlgn="auto" latinLnBrk="0" hangingPunct="1">
              <a:lnSpc>
                <a:spcPct val="90000"/>
              </a:lnSpc>
              <a:spcBef>
                <a:spcPts val="0"/>
              </a:spcBef>
              <a:spcAft>
                <a:spcPts val="600"/>
              </a:spcAft>
              <a:buClr>
                <a:srgbClr val="3F3F3F"/>
              </a:buClr>
              <a:buSzPts val="3200"/>
              <a:buFont typeface="Arial" panose="020B0604020202020204" pitchFamily="34" charset="0"/>
              <a:buNone/>
              <a:tabLst/>
              <a:defRPr/>
            </a:pPr>
            <a:r>
              <a:rPr lang="en-US" sz="1100" dirty="0"/>
              <a:t>30m : 410m</a:t>
            </a: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00_typescript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30</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6" y="4571869"/>
            <a:ext cx="4123133"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r>
              <a:rPr lang="en-US" i="1" kern="1200" dirty="0">
                <a:solidFill>
                  <a:schemeClr val="bg1"/>
                </a:solidFill>
                <a:latin typeface="Dank Mono" pitchFamily="49" charset="77"/>
              </a:rPr>
              <a:t> Scenario #3 (#4/#5)</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36"/>
          <p:cNvSpPr txBox="1">
            <a:spLocks noGrp="1"/>
          </p:cNvSpPr>
          <p:nvPr>
            <p:ph type="sldNum" idx="12"/>
          </p:nvPr>
        </p:nvSpPr>
        <p:spPr>
          <a:xfrm>
            <a:off x="678089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32</a:t>
            </a:fld>
            <a:endParaRPr lang="en-US" sz="7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6101220" cy="523220"/>
          </a:xfrm>
          <a:prstGeom prst="rect">
            <a:avLst/>
          </a:prstGeom>
        </p:spPr>
        <p:txBody>
          <a:bodyPr wrap="square">
            <a:spAutoFit/>
          </a:bodyPr>
          <a:lstStyle/>
          <a:p>
            <a:r>
              <a:rPr lang="en-US" kern="1200" dirty="0">
                <a:solidFill>
                  <a:schemeClr val="tx1"/>
                </a:solidFill>
                <a:latin typeface="Dank Mono" pitchFamily="49" charset="77"/>
              </a:rPr>
              <a:t>04_compound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#3 (#4/#5) </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598374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87707" y="3940603"/>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600" kern="1200" dirty="0">
                <a:solidFill>
                  <a:schemeClr val="tx1">
                    <a:lumMod val="85000"/>
                    <a:lumOff val="15000"/>
                  </a:schemeClr>
                </a:solidFill>
                <a:latin typeface="Dank Mono" pitchFamily="49" charset="77"/>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9" name="Rectangle 8">
            <a:extLst>
              <a:ext uri="{FF2B5EF4-FFF2-40B4-BE49-F238E27FC236}">
                <a16:creationId xmlns:a16="http://schemas.microsoft.com/office/drawing/2014/main" id="{93776A2F-F114-4241-ABD4-FF541EC751D3}"/>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2308572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oogle Shape;302;p4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pic>
        <p:nvPicPr>
          <p:cNvPr id="59394" name="Picture 2" descr="Puppy Training: What NOT to Do - All Dogs Unleashed Dallas">
            <a:extLst>
              <a:ext uri="{FF2B5EF4-FFF2-40B4-BE49-F238E27FC236}">
                <a16:creationId xmlns:a16="http://schemas.microsoft.com/office/drawing/2014/main" id="{0BE0131F-4954-CF42-B604-4C2FA02B6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22" b="18946"/>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E473E6C-78D7-9142-9620-2710D5505D9A}"/>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1506012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pic>
        <p:nvPicPr>
          <p:cNvPr id="61442" name="Picture 2" descr="NASA Television to Air Space Station Cargo Ship Launch, Docking | NASA">
            <a:extLst>
              <a:ext uri="{FF2B5EF4-FFF2-40B4-BE49-F238E27FC236}">
                <a16:creationId xmlns:a16="http://schemas.microsoft.com/office/drawing/2014/main" id="{AB418BAE-CC60-4345-BAFD-E43F53CC6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LET’S REVIEW!</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53</a:t>
            </a:fld>
            <a:endParaRPr lang="en-US" sz="700" kern="1200">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418" name="Picture 2" descr="This 1 Practice Will Dramatically Increase Your Emotional Intelligence |  Inc.com">
            <a:extLst>
              <a:ext uri="{FF2B5EF4-FFF2-40B4-BE49-F238E27FC236}">
                <a16:creationId xmlns:a16="http://schemas.microsoft.com/office/drawing/2014/main" id="{E768BB96-DD78-4D47-BFD8-8821BE593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30548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64514" name="Picture 2" descr="What Was Used Before Calculators? - Meta Calculator Blog">
            <a:extLst>
              <a:ext uri="{FF2B5EF4-FFF2-40B4-BE49-F238E27FC236}">
                <a16:creationId xmlns:a16="http://schemas.microsoft.com/office/drawing/2014/main" id="{221C6C81-C826-184D-8DFF-65EDC2946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r="1"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Shape 7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7" name="Google Shape;387;p53"/>
          <p:cNvSpPr txBox="1">
            <a:spLocks noGrp="1"/>
          </p:cNvSpPr>
          <p:nvPr>
            <p:ph type="title"/>
          </p:nvPr>
        </p:nvSpPr>
        <p:spPr>
          <a:xfrm>
            <a:off x="630936" y="3149895"/>
            <a:ext cx="6642044" cy="763199"/>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4000" kern="1200" dirty="0">
                <a:latin typeface="Dank Mono" pitchFamily="49" charset="77"/>
              </a:rPr>
              <a:t>DATA TABLE </a:t>
            </a:r>
            <a:r>
              <a:rPr lang="en-US" sz="4000" kern="1200" dirty="0">
                <a:latin typeface="Dank Mono" pitchFamily="49" charset="77"/>
                <a:ea typeface="+mj-ea"/>
                <a:cs typeface="+mj-cs"/>
              </a:rPr>
              <a:t>SCENARIO</a:t>
            </a: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3324D25-656C-8449-B2A4-3D86FB0C4901}"/>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06_data_table</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endParaRPr lang="en-US"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Monchi Stupid Dog - YouTube">
            <a:extLst>
              <a:ext uri="{FF2B5EF4-FFF2-40B4-BE49-F238E27FC236}">
                <a16:creationId xmlns:a16="http://schemas.microsoft.com/office/drawing/2014/main" id="{7EDD45D8-33F1-B645-A3F1-BFAC2B978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1" name="Google Shape;302;p42">
            <a:extLst>
              <a:ext uri="{FF2B5EF4-FFF2-40B4-BE49-F238E27FC236}">
                <a16:creationId xmlns:a16="http://schemas.microsoft.com/office/drawing/2014/main" id="{C780F080-EC60-214C-8428-9127C866407C}"/>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2" name="Rectangle 11">
            <a:extLst>
              <a:ext uri="{FF2B5EF4-FFF2-40B4-BE49-F238E27FC236}">
                <a16:creationId xmlns:a16="http://schemas.microsoft.com/office/drawing/2014/main" id="{ED1869BF-2077-F042-B498-ED46163CCBAF}"/>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06_data_table</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pic>
        <p:nvPicPr>
          <p:cNvPr id="66562" name="Picture 2" descr="NetflixFilm on Twitter: &amp;quot;Monchi could win the Westminster Dog Show… &amp;quot;">
            <a:extLst>
              <a:ext uri="{FF2B5EF4-FFF2-40B4-BE49-F238E27FC236}">
                <a16:creationId xmlns:a16="http://schemas.microsoft.com/office/drawing/2014/main" id="{9E36A2B7-E879-4743-8EBF-D9575F6AB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7" r="2271"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2" name="Google Shape;295;p41">
            <a:extLst>
              <a:ext uri="{FF2B5EF4-FFF2-40B4-BE49-F238E27FC236}">
                <a16:creationId xmlns:a16="http://schemas.microsoft.com/office/drawing/2014/main" id="{4C0211D6-22D2-364A-AC43-730FA57504BC}"/>
              </a:ext>
            </a:extLst>
          </p:cNvPr>
          <p:cNvSpPr txBox="1">
            <a:spLocks/>
          </p:cNvSpPr>
          <p:nvPr/>
        </p:nvSpPr>
        <p:spPr>
          <a:xfrm>
            <a:off x="392906" y="3987930"/>
            <a:ext cx="8408194" cy="55862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spcBef>
                <a:spcPct val="0"/>
              </a:spcBef>
            </a:pPr>
            <a:r>
              <a:rPr lang="en-US" sz="2700" kern="1200">
                <a:solidFill>
                  <a:schemeClr val="tx1">
                    <a:lumMod val="85000"/>
                    <a:lumOff val="15000"/>
                  </a:schemeClr>
                </a:solidFill>
                <a:latin typeface="Dank Mono" pitchFamily="49" charset="77"/>
                <a:ea typeface="+mj-ea"/>
                <a:cs typeface="+mj-cs"/>
              </a:rPr>
              <a:t>LET’S REVIEW!</a:t>
            </a:r>
            <a:endParaRPr lang="en-US" sz="2700" kern="1200" dirty="0">
              <a:solidFill>
                <a:schemeClr val="tx1">
                  <a:lumMod val="85000"/>
                  <a:lumOff val="15000"/>
                </a:schemeClr>
              </a:solidFill>
              <a:latin typeface="Dank Mono" pitchFamily="49" charset="77"/>
              <a:ea typeface="+mj-ea"/>
              <a:cs typeface="+mj-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descr="Do You Really Need To Stretch? | Chatelaine">
            <a:extLst>
              <a:ext uri="{FF2B5EF4-FFF2-40B4-BE49-F238E27FC236}">
                <a16:creationId xmlns:a16="http://schemas.microsoft.com/office/drawing/2014/main" id="{5CC1A8CC-8CB6-314F-A242-C226D9325E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5;p41">
            <a:extLst>
              <a:ext uri="{FF2B5EF4-FFF2-40B4-BE49-F238E27FC236}">
                <a16:creationId xmlns:a16="http://schemas.microsoft.com/office/drawing/2014/main" id="{5E809F8B-98F9-4C40-8AE4-70B442836737}"/>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pic>
        <p:nvPicPr>
          <p:cNvPr id="67590" name="Picture 6" descr="Mystery chalk outlines thought to be part of road safety campaign - Surrey  Live">
            <a:extLst>
              <a:ext uri="{FF2B5EF4-FFF2-40B4-BE49-F238E27FC236}">
                <a16:creationId xmlns:a16="http://schemas.microsoft.com/office/drawing/2014/main" id="{ACEA2CA4-D046-A144-9B7F-540E2528D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Shape 2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387;p53">
            <a:extLst>
              <a:ext uri="{FF2B5EF4-FFF2-40B4-BE49-F238E27FC236}">
                <a16:creationId xmlns:a16="http://schemas.microsoft.com/office/drawing/2014/main" id="{AF3067D9-2317-9B40-BCD7-138680414003}"/>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OUTLINES</a:t>
            </a:r>
          </a:p>
        </p:txBody>
      </p:sp>
      <p:sp>
        <p:nvSpPr>
          <p:cNvPr id="15" name="Rectangle 14">
            <a:extLst>
              <a:ext uri="{FF2B5EF4-FFF2-40B4-BE49-F238E27FC236}">
                <a16:creationId xmlns:a16="http://schemas.microsoft.com/office/drawing/2014/main" id="{0ED0909C-BBD8-BA4D-A1AC-95B06F18F1C8}"/>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07_outlines</a:t>
            </a:r>
            <a:br>
              <a:rPr lang="en-US" i="1" kern="1200" dirty="0">
                <a:solidFill>
                  <a:schemeClr val="bg1"/>
                </a:solidFill>
                <a:latin typeface="Dank Mono" pitchFamily="49" charset="77"/>
              </a:rPr>
            </a:br>
            <a:r>
              <a:rPr lang="en-US" i="1" kern="1200" dirty="0" err="1">
                <a:solidFill>
                  <a:schemeClr val="bg1"/>
                </a:solidFill>
                <a:latin typeface="Dank Mono" pitchFamily="49" charset="77"/>
              </a:rPr>
              <a:t>order.feature</a:t>
            </a:r>
            <a:r>
              <a:rPr lang="en-US" i="1" kern="1200" dirty="0">
                <a:solidFill>
                  <a:schemeClr val="bg1"/>
                </a:solidFill>
                <a:latin typeface="Dank Mono" pitchFamily="49" charset="77"/>
              </a:rPr>
              <a:t> Scenario</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7"/>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ip pip!: funny">
            <a:extLst>
              <a:ext uri="{FF2B5EF4-FFF2-40B4-BE49-F238E27FC236}">
                <a16:creationId xmlns:a16="http://schemas.microsoft.com/office/drawing/2014/main" id="{538113EF-AA77-044B-9819-C3514F2E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302;p42">
            <a:extLst>
              <a:ext uri="{FF2B5EF4-FFF2-40B4-BE49-F238E27FC236}">
                <a16:creationId xmlns:a16="http://schemas.microsoft.com/office/drawing/2014/main" id="{2AC65D73-8569-2248-991C-8EA5E5DCA41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8" name="Rectangle 17">
            <a:extLst>
              <a:ext uri="{FF2B5EF4-FFF2-40B4-BE49-F238E27FC236}">
                <a16:creationId xmlns:a16="http://schemas.microsoft.com/office/drawing/2014/main" id="{0E5EC99A-2B77-B84B-97CD-C04D63EF61D8}"/>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07_outlines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order.feature</a:t>
            </a:r>
            <a:endParaRPr lang="en-US" dirty="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4"/>
        <p:cNvGrpSpPr/>
        <p:nvPr/>
      </p:nvGrpSpPr>
      <p:grpSpPr>
        <a:xfrm>
          <a:off x="0" y="0"/>
          <a:ext cx="0" cy="0"/>
          <a:chOff x="0" y="0"/>
          <a:chExt cx="0" cy="0"/>
        </a:xfrm>
      </p:grpSpPr>
      <p:pic>
        <p:nvPicPr>
          <p:cNvPr id="4" name="Picture 4" descr="Eight Tips for Conducting an Effective Employee Performance Review - Matchr">
            <a:extLst>
              <a:ext uri="{FF2B5EF4-FFF2-40B4-BE49-F238E27FC236}">
                <a16:creationId xmlns:a16="http://schemas.microsoft.com/office/drawing/2014/main" id="{D5B5A1B2-1B14-3D4F-A12B-F0D6B994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67" b="14476"/>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16987" y="3886200"/>
            <a:ext cx="6873758" cy="881062"/>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Google Shape;445;p61"/>
          <p:cNvSpPr txBox="1">
            <a:spLocks noGrp="1"/>
          </p:cNvSpPr>
          <p:nvPr>
            <p:ph type="title"/>
          </p:nvPr>
        </p:nvSpPr>
        <p:spPr>
          <a:xfrm>
            <a:off x="1328737" y="3940793"/>
            <a:ext cx="6650259" cy="581200"/>
          </a:xfrm>
          <a:prstGeom prst="rect">
            <a:avLst/>
          </a:prstGeom>
          <a:noFill/>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dirty="0">
                <a:latin typeface="Dank Mono" pitchFamily="49" charset="77"/>
              </a:rPr>
              <a:t>LET’S REVIEW!</a:t>
            </a: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634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Introduction to REST APIs — RESTful Web Services - DZone Integration">
            <a:extLst>
              <a:ext uri="{FF2B5EF4-FFF2-40B4-BE49-F238E27FC236}">
                <a16:creationId xmlns:a16="http://schemas.microsoft.com/office/drawing/2014/main" id="{1AB5E7E0-E1BF-C74E-BD9A-3389F9F958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5;p61">
            <a:extLst>
              <a:ext uri="{FF2B5EF4-FFF2-40B4-BE49-F238E27FC236}">
                <a16:creationId xmlns:a16="http://schemas.microsoft.com/office/drawing/2014/main" id="{2F206BFF-86EC-2E40-B94F-7ED0EFDE8AB5}"/>
              </a:ext>
            </a:extLst>
          </p:cNvPr>
          <p:cNvSpPr txBox="1">
            <a:spLocks noGrp="1"/>
          </p:cNvSpPr>
          <p:nvPr>
            <p:ph type="title"/>
          </p:nvPr>
        </p:nvSpPr>
        <p:spPr>
          <a:xfrm>
            <a:off x="82194" y="2913848"/>
            <a:ext cx="6858000" cy="217538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1"/>
        <p:cNvGrpSpPr/>
        <p:nvPr/>
      </p:nvGrpSpPr>
      <p:grpSpPr>
        <a:xfrm>
          <a:off x="0" y="0"/>
          <a:ext cx="0" cy="0"/>
          <a:chOff x="0" y="0"/>
          <a:chExt cx="0" cy="0"/>
        </a:xfrm>
      </p:grpSpPr>
      <p:pic>
        <p:nvPicPr>
          <p:cNvPr id="70658" name="Picture 2" descr="Trees/Forests: High resolution photos &amp;amp; prints - VAST">
            <a:extLst>
              <a:ext uri="{FF2B5EF4-FFF2-40B4-BE49-F238E27FC236}">
                <a16:creationId xmlns:a16="http://schemas.microsoft.com/office/drawing/2014/main" id="{228752A5-9537-6D41-940E-9120FAA99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8" r="1158"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Google Shape;387;p53">
            <a:extLst>
              <a:ext uri="{FF2B5EF4-FFF2-40B4-BE49-F238E27FC236}">
                <a16:creationId xmlns:a16="http://schemas.microsoft.com/office/drawing/2014/main" id="{0491A3B7-9311-E048-9903-4BD078CADC91}"/>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BACKGROUND</a:t>
            </a:r>
          </a:p>
        </p:txBody>
      </p:sp>
      <p:sp>
        <p:nvSpPr>
          <p:cNvPr id="11" name="Rectangle 10">
            <a:extLst>
              <a:ext uri="{FF2B5EF4-FFF2-40B4-BE49-F238E27FC236}">
                <a16:creationId xmlns:a16="http://schemas.microsoft.com/office/drawing/2014/main" id="{7B698B96-33E8-464C-A4A3-CE81593BA37B}"/>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08_background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endParaRPr lang="en-US" i="1" kern="1200" dirty="0">
              <a:solidFill>
                <a:schemeClr val="bg1"/>
              </a:solidFill>
              <a:latin typeface="Dank Mono" pitchFamily="49" charset="77"/>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8"/>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Basic Dog Training: How to Teach a Dog to Fetch | BeChewy">
            <a:extLst>
              <a:ext uri="{FF2B5EF4-FFF2-40B4-BE49-F238E27FC236}">
                <a16:creationId xmlns:a16="http://schemas.microsoft.com/office/drawing/2014/main" id="{E33F140A-EF15-BF41-94AF-5C556ACC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89"/>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43" name="Google Shape;302;p42">
            <a:extLst>
              <a:ext uri="{FF2B5EF4-FFF2-40B4-BE49-F238E27FC236}">
                <a16:creationId xmlns:a16="http://schemas.microsoft.com/office/drawing/2014/main" id="{DAE6873E-E59E-884F-92B1-0DDB57E1404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44" name="Rectangle 43">
            <a:extLst>
              <a:ext uri="{FF2B5EF4-FFF2-40B4-BE49-F238E27FC236}">
                <a16:creationId xmlns:a16="http://schemas.microsoft.com/office/drawing/2014/main" id="{C09A83A9-D4F4-4F47-BF36-BBB803154CBD}"/>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08_backgrounds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endParaRPr lang="en-US"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5"/>
        <p:cNvGrpSpPr/>
        <p:nvPr/>
      </p:nvGrpSpPr>
      <p:grpSpPr>
        <a:xfrm>
          <a:off x="0" y="0"/>
          <a:ext cx="0" cy="0"/>
          <a:chOff x="0" y="0"/>
          <a:chExt cx="0" cy="0"/>
        </a:xfrm>
      </p:grpSpPr>
      <p:pic>
        <p:nvPicPr>
          <p:cNvPr id="72706" name="Picture 2" descr="Look back to look forward - VaisnavaLife.com">
            <a:extLst>
              <a:ext uri="{FF2B5EF4-FFF2-40B4-BE49-F238E27FC236}">
                <a16:creationId xmlns:a16="http://schemas.microsoft.com/office/drawing/2014/main" id="{A98E741A-56F1-A147-80AC-6EBAA312F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Google Shape;466;p64"/>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LET’S REVIEW!</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2"/>
        <p:cNvGrpSpPr/>
        <p:nvPr/>
      </p:nvGrpSpPr>
      <p:grpSpPr>
        <a:xfrm>
          <a:off x="0" y="0"/>
          <a:ext cx="0" cy="0"/>
          <a:chOff x="0" y="0"/>
          <a:chExt cx="0" cy="0"/>
        </a:xfrm>
      </p:grpSpPr>
      <p:pic>
        <p:nvPicPr>
          <p:cNvPr id="73730" name="Picture 2" descr="ＳＰＲＩＮＧ ＣＨＩＬＬ - YouTube">
            <a:extLst>
              <a:ext uri="{FF2B5EF4-FFF2-40B4-BE49-F238E27FC236}">
                <a16:creationId xmlns:a16="http://schemas.microsoft.com/office/drawing/2014/main" id="{87CAC802-D01B-554B-B7C8-BCEBB9E45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Google Shape;473;p65"/>
          <p:cNvSpPr txBox="1">
            <a:spLocks noGrp="1"/>
          </p:cNvSpPr>
          <p:nvPr>
            <p:ph type="title"/>
          </p:nvPr>
        </p:nvSpPr>
        <p:spPr>
          <a:xfrm>
            <a:off x="392906" y="319462"/>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BREAK</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PAGE OBJECT PATTERN</a:t>
            </a:r>
          </a:p>
        </p:txBody>
      </p:sp>
      <p:sp>
        <p:nvSpPr>
          <p:cNvPr id="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Pattern that represents HTML pages as objects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Encapsulate functionality of a page</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One place to change if HTML structure changes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Expose page functionality as services</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7"/>
        <p:cNvGrpSpPr/>
        <p:nvPr/>
      </p:nvGrpSpPr>
      <p:grpSpPr>
        <a:xfrm>
          <a:off x="0" y="0"/>
          <a:ext cx="0" cy="0"/>
          <a:chOff x="0" y="0"/>
          <a:chExt cx="0" cy="0"/>
        </a:xfrm>
      </p:grpSpPr>
      <p:sp>
        <p:nvSpPr>
          <p:cNvPr id="80900"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901"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80898" name="Picture 2" descr="Domino Stock Footage ~ Royalty Free Stock Videos | Pond5">
            <a:extLst>
              <a:ext uri="{FF2B5EF4-FFF2-40B4-BE49-F238E27FC236}">
                <a16:creationId xmlns:a16="http://schemas.microsoft.com/office/drawing/2014/main" id="{F8FAA6D3-B7B4-E24B-9A13-2329A7665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r="-1" b="4948"/>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32" name="Google Shape;488;p67">
            <a:extLst>
              <a:ext uri="{FF2B5EF4-FFF2-40B4-BE49-F238E27FC236}">
                <a16:creationId xmlns:a16="http://schemas.microsoft.com/office/drawing/2014/main" id="{BF29474C-3DC8-6D40-B98D-5E87EE14E467}"/>
              </a:ext>
            </a:extLst>
          </p:cNvPr>
          <p:cNvSpPr txBox="1">
            <a:spLocks/>
          </p:cNvSpPr>
          <p:nvPr/>
        </p:nvSpPr>
        <p:spPr>
          <a:xfrm>
            <a:off x="78995" y="3697941"/>
            <a:ext cx="8475426" cy="797275"/>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500" kern="1200" dirty="0">
                <a:solidFill>
                  <a:schemeClr val="bg1"/>
                </a:solidFill>
                <a:latin typeface="Dank Mono" pitchFamily="49" charset="77"/>
                <a:ea typeface="+mj-ea"/>
                <a:cs typeface="+mj-cs"/>
              </a:rPr>
              <a:t>TEST FIXTURES &amp; DATA MANAGEMENT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0" name="Picture 9">
            <a:extLst>
              <a:ext uri="{FF2B5EF4-FFF2-40B4-BE49-F238E27FC236}">
                <a16:creationId xmlns:a16="http://schemas.microsoft.com/office/drawing/2014/main" id="{83FD95EE-C3AB-C540-A00D-141A93EF51D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8543</TotalTime>
  <Words>5409</Words>
  <Application>Microsoft Macintosh PowerPoint</Application>
  <PresentationFormat>On-screen Show (16:9)</PresentationFormat>
  <Paragraphs>789</Paragraphs>
  <Slides>69</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PowerPoint Presentation</vt:lpstr>
      <vt:lpstr>CALCULATED ELEMENT SCENARIO</vt:lpstr>
      <vt:lpstr>NEXT SCENARIO</vt:lpstr>
      <vt:lpstr>LET’S REVIEW!</vt:lpstr>
      <vt:lpstr>PowerPoint Presentation</vt:lpstr>
      <vt:lpstr>DATA TABLE SCENARIO</vt:lpstr>
      <vt:lpstr>PowerPoint Presentation</vt:lpstr>
      <vt:lpstr>PowerPoint Presentation</vt:lpstr>
      <vt:lpstr>PowerPoint Presentation</vt:lpstr>
      <vt:lpstr>PowerPoint Presentation</vt:lpstr>
      <vt:lpstr>PowerPoint Presentation</vt:lpstr>
      <vt:lpstr>LET’S REVIEW!</vt:lpstr>
      <vt:lpstr>BREAK</vt:lpstr>
      <vt:lpstr>PowerPoint Presentation</vt:lpstr>
      <vt:lpstr>PowerPoint Presentation</vt:lpstr>
      <vt:lpstr>LET’S REVIEW!</vt:lpstr>
      <vt:lpstr>BREAK</vt:lpstr>
      <vt:lpstr>PAGE OBJECT PATTERN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39</cp:revision>
  <dcterms:modified xsi:type="dcterms:W3CDTF">2021-09-21T12:20:00Z</dcterms:modified>
</cp:coreProperties>
</file>